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6" r:id="rId13"/>
    <p:sldId id="278" r:id="rId14"/>
    <p:sldId id="270" r:id="rId15"/>
    <p:sldId id="271" r:id="rId16"/>
    <p:sldId id="272" r:id="rId17"/>
    <p:sldId id="273" r:id="rId18"/>
    <p:sldId id="274" r:id="rId19"/>
    <p:sldId id="279" r:id="rId20"/>
    <p:sldId id="275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6C7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50865-5C74-4220-A438-1944ED3144DF}" v="25" dt="2025-11-24T23:53:24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DF28D-1E9C-4E54-9E8E-6402593F8B53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F7696-1F11-48B3-88F4-E43A88110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7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6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56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87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4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8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4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Usuario.jav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P.NET" TargetMode="External"/><Relationship Id="rId4" Type="http://schemas.openxmlformats.org/officeDocument/2006/relationships/hyperlink" Target="http://Chamado.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9375DE-9C69-C3E9-C809-8B0213CDA3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C81E55-029C-4CEF-0E67-D82A73A85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0523" y="2702649"/>
            <a:ext cx="5595669" cy="1150454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t">
            <a:normAutofit fontScale="90000"/>
          </a:bodyPr>
          <a:lstStyle/>
          <a:p>
            <a:r>
              <a:rPr lang="pt-BR" sz="6000" dirty="0">
                <a:solidFill>
                  <a:srgbClr val="2196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Desk - ADS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AB77B8-3A97-F747-C98D-AECDB4385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781" y="4897209"/>
            <a:ext cx="4488812" cy="115045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b">
            <a:normAutofit/>
          </a:bodyPr>
          <a:lstStyle/>
          <a:p>
            <a:r>
              <a:rPr lang="pt-BR" dirty="0"/>
              <a:t>Mikael Brito</a:t>
            </a:r>
            <a:br>
              <a:rPr lang="pt-BR" dirty="0"/>
            </a:br>
            <a:r>
              <a:rPr lang="pt-BR" dirty="0"/>
              <a:t>Daniel Quintana</a:t>
            </a:r>
            <a:br>
              <a:rPr lang="pt-BR" dirty="0"/>
            </a:br>
            <a:r>
              <a:rPr lang="pt-BR" dirty="0"/>
              <a:t>Mateus Garcia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93497DB8-AE75-3098-B060-E31E942D0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4" y="508090"/>
            <a:ext cx="5595669" cy="553957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64026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7E11B-3529-A160-0398-3A6B2415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DDE88285-E894-3348-3D2E-DC44556E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67" y="0"/>
            <a:ext cx="6779007" cy="685800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8F17E09-96AC-884C-3D87-BD03ACE272C7}"/>
              </a:ext>
            </a:extLst>
          </p:cNvPr>
          <p:cNvSpPr/>
          <p:nvPr/>
        </p:nvSpPr>
        <p:spPr>
          <a:xfrm>
            <a:off x="605073" y="468657"/>
            <a:ext cx="4305465" cy="104890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42BA6-60F8-6858-9861-4117854C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8657"/>
            <a:ext cx="4300938" cy="104890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Estado de Navegação – Mobile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DFB9334-D9AE-C0EF-748E-40ECC4325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8A934583-4D35-391C-DDEB-EE4F4ABBC439}"/>
              </a:ext>
            </a:extLst>
          </p:cNvPr>
          <p:cNvSpPr/>
          <p:nvPr/>
        </p:nvSpPr>
        <p:spPr>
          <a:xfrm>
            <a:off x="571500" y="416058"/>
            <a:ext cx="8280400" cy="765141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8D24D74-48E3-48AA-57D8-12253A9B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8F46455B-0E04-99D6-6DA9-1D7D7BFE0A7E}"/>
              </a:ext>
            </a:extLst>
          </p:cNvPr>
          <p:cNvSpPr/>
          <p:nvPr/>
        </p:nvSpPr>
        <p:spPr>
          <a:xfrm>
            <a:off x="571501" y="428155"/>
            <a:ext cx="8280400" cy="7530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Fundamentos e Arquitetura POO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F06312F1-51F4-4C45-2555-34F0FE1578FA}"/>
              </a:ext>
            </a:extLst>
          </p:cNvPr>
          <p:cNvSpPr/>
          <p:nvPr/>
        </p:nvSpPr>
        <p:spPr>
          <a:xfrm>
            <a:off x="806490" y="151753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Programação Orientada a Objetos no HelpDeskApp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26F2999F-DA53-F641-BC6E-C96DFEA2FFD4}"/>
              </a:ext>
            </a:extLst>
          </p:cNvPr>
          <p:cNvSpPr/>
          <p:nvPr/>
        </p:nvSpPr>
        <p:spPr>
          <a:xfrm>
            <a:off x="806490" y="192008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Pilares aplicados: Encapsulamento, Herança, Polimorfismo e Abstração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CA1E0F35-8C31-083E-5B78-B34D0FB03B9A}"/>
              </a:ext>
            </a:extLst>
          </p:cNvPr>
          <p:cNvSpPr/>
          <p:nvPr/>
        </p:nvSpPr>
        <p:spPr>
          <a:xfrm>
            <a:off x="806490" y="229418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Código robusto, escalável e de fácil manutenção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9B5F9A1-4015-E367-5C4C-AB4D1832F25B}"/>
              </a:ext>
            </a:extLst>
          </p:cNvPr>
          <p:cNvSpPr/>
          <p:nvPr/>
        </p:nvSpPr>
        <p:spPr>
          <a:xfrm>
            <a:off x="806489" y="301998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Arquitetura MVC (Model-View-Controller)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66A78D0B-589A-BB96-81A2-C54D77F2D58C}"/>
              </a:ext>
            </a:extLst>
          </p:cNvPr>
          <p:cNvSpPr/>
          <p:nvPr/>
        </p:nvSpPr>
        <p:spPr>
          <a:xfrm>
            <a:off x="806490" y="339408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Model: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Classes de dados (</a:t>
            </a:r>
            <a:r>
              <a:rPr lang="en-US" sz="1750" u="sng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Usuario.java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</a:t>
            </a:r>
            <a:r>
              <a:rPr lang="en-US" sz="1750" u="sng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Chamado.java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82D8A7F4-1275-D2B1-39B9-C68E9F949B34}"/>
              </a:ext>
            </a:extLst>
          </p:cNvPr>
          <p:cNvSpPr/>
          <p:nvPr/>
        </p:nvSpPr>
        <p:spPr>
          <a:xfrm>
            <a:off x="806490" y="376817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View: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Interfaces e layouts XML do Android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0F600485-0FD3-5BA5-AEBD-E32F1F6EA005}"/>
              </a:ext>
            </a:extLst>
          </p:cNvPr>
          <p:cNvSpPr/>
          <p:nvPr/>
        </p:nvSpPr>
        <p:spPr>
          <a:xfrm>
            <a:off x="806490" y="414227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Controller: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Activities que conectam usuário aos dados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7ED3FAD3-1612-CDE3-010C-BC64D9525677}"/>
              </a:ext>
            </a:extLst>
          </p:cNvPr>
          <p:cNvSpPr/>
          <p:nvPr/>
        </p:nvSpPr>
        <p:spPr>
          <a:xfrm>
            <a:off x="806489" y="483986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Tecnologias Utilizadas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E4056B20-65FD-704A-22A7-5828C7D392FF}"/>
              </a:ext>
            </a:extLst>
          </p:cNvPr>
          <p:cNvSpPr/>
          <p:nvPr/>
        </p:nvSpPr>
        <p:spPr>
          <a:xfrm>
            <a:off x="806490" y="524217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Mobile: Java 8, Android Studio, SQLite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5F624E40-D74B-3B91-B5CE-5D894F3CD632}"/>
              </a:ext>
            </a:extLst>
          </p:cNvPr>
          <p:cNvSpPr/>
          <p:nvPr/>
        </p:nvSpPr>
        <p:spPr>
          <a:xfrm>
            <a:off x="806490" y="561626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Backend: .</a:t>
            </a:r>
            <a:r>
              <a:rPr lang="en-US" sz="1750" u="sng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(C#)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907F12C8-4578-5E63-5FE8-0C2A3947C6E2}"/>
              </a:ext>
            </a:extLst>
          </p:cNvPr>
          <p:cNvSpPr/>
          <p:nvPr/>
        </p:nvSpPr>
        <p:spPr>
          <a:xfrm>
            <a:off x="806488" y="599085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Banco de Dados: SQLite e PostgreSQL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41D0C-B483-C3D4-1571-FAC70836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C42F9EF2-D90A-1593-C114-EA4CFACB3BED}"/>
              </a:ext>
            </a:extLst>
          </p:cNvPr>
          <p:cNvSpPr/>
          <p:nvPr/>
        </p:nvSpPr>
        <p:spPr>
          <a:xfrm>
            <a:off x="343719" y="419046"/>
            <a:ext cx="8256865" cy="72211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D0BA8C4-0850-E72F-6BCE-68B73E26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F419C1-6410-26B9-3436-077F83E14B4B}"/>
              </a:ext>
            </a:extLst>
          </p:cNvPr>
          <p:cNvSpPr/>
          <p:nvPr/>
        </p:nvSpPr>
        <p:spPr>
          <a:xfrm>
            <a:off x="343719" y="419046"/>
            <a:ext cx="8256865" cy="72211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Padrões de Projeto Aplicados</a:t>
            </a:r>
            <a:endParaRPr lang="en-US" sz="44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8D3BA94-3CFD-C42E-F50E-A53CF0909EDD}"/>
              </a:ext>
            </a:extLst>
          </p:cNvPr>
          <p:cNvSpPr/>
          <p:nvPr/>
        </p:nvSpPr>
        <p:spPr>
          <a:xfrm>
            <a:off x="290990" y="1281436"/>
            <a:ext cx="5805010" cy="2126133"/>
          </a:xfrm>
          <a:prstGeom prst="roundRect">
            <a:avLst>
              <a:gd name="adj" fmla="val 6423"/>
            </a:avLst>
          </a:prstGeom>
          <a:solidFill>
            <a:schemeClr val="bg1">
              <a:lumMod val="95000"/>
              <a:alpha val="95000"/>
            </a:scheme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10DA1C8-F84F-BABE-9353-FB5415BE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0" y="1290843"/>
            <a:ext cx="113809" cy="2126133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F544CA8-FA09-8D64-1CFF-83456857C49F}"/>
              </a:ext>
            </a:extLst>
          </p:cNvPr>
          <p:cNvSpPr/>
          <p:nvPr/>
        </p:nvSpPr>
        <p:spPr>
          <a:xfrm>
            <a:off x="560881" y="1452842"/>
            <a:ext cx="3651381" cy="34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Padrão DAO (Data Access Object)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6BBFA9C-9476-34BB-CBFA-F156A5EC3DB0}"/>
              </a:ext>
            </a:extLst>
          </p:cNvPr>
          <p:cNvSpPr/>
          <p:nvPr/>
        </p:nvSpPr>
        <p:spPr>
          <a:xfrm>
            <a:off x="560881" y="1957430"/>
            <a:ext cx="4561886" cy="27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Isolamento da lógica de acesso ao banco de dados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F4B36AF-6400-2F74-F806-FD14CC15E600}"/>
              </a:ext>
            </a:extLst>
          </p:cNvPr>
          <p:cNvSpPr/>
          <p:nvPr/>
        </p:nvSpPr>
        <p:spPr>
          <a:xfrm>
            <a:off x="560881" y="2331524"/>
            <a:ext cx="4561886" cy="27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Flexibilidade para mudanças futuras de tecnologia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9B7B9886-45B5-6E64-72E4-223FABA640A5}"/>
              </a:ext>
            </a:extLst>
          </p:cNvPr>
          <p:cNvSpPr/>
          <p:nvPr/>
        </p:nvSpPr>
        <p:spPr>
          <a:xfrm>
            <a:off x="6438670" y="1290843"/>
            <a:ext cx="5494962" cy="2126133"/>
          </a:xfrm>
          <a:prstGeom prst="roundRect">
            <a:avLst>
              <a:gd name="adj" fmla="val 6423"/>
            </a:avLst>
          </a:prstGeom>
          <a:solidFill>
            <a:schemeClr val="bg1">
              <a:lumMod val="95000"/>
              <a:alpha val="95000"/>
            </a:scheme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685ECF51-4D1F-2F54-CC8D-A9087142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5" y="1332455"/>
            <a:ext cx="113809" cy="2126133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842F29ED-73C5-5153-A030-9358FA0D1327}"/>
              </a:ext>
            </a:extLst>
          </p:cNvPr>
          <p:cNvSpPr/>
          <p:nvPr/>
        </p:nvSpPr>
        <p:spPr>
          <a:xfrm>
            <a:off x="6775295" y="1399786"/>
            <a:ext cx="2595304" cy="34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Herança e Polimorfismo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B83C36D-F2F2-9FE8-9ABB-A8B7952F6B07}"/>
              </a:ext>
            </a:extLst>
          </p:cNvPr>
          <p:cNvSpPr/>
          <p:nvPr/>
        </p:nvSpPr>
        <p:spPr>
          <a:xfrm>
            <a:off x="6688897" y="1845657"/>
            <a:ext cx="4561980" cy="550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Hierarquia de usuários: UsuarioComum e UsuarioTecnico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E2902934-70AD-1FBE-ACEB-2A553B4BA3F1}"/>
              </a:ext>
            </a:extLst>
          </p:cNvPr>
          <p:cNvSpPr/>
          <p:nvPr/>
        </p:nvSpPr>
        <p:spPr>
          <a:xfrm>
            <a:off x="6694169" y="2446933"/>
            <a:ext cx="4561980" cy="550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Adapters personalizados para listas dinâmicas (RecyclerView)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DCE2997A-3B37-6328-A7A6-FA839E859984}"/>
              </a:ext>
            </a:extLst>
          </p:cNvPr>
          <p:cNvSpPr/>
          <p:nvPr/>
        </p:nvSpPr>
        <p:spPr>
          <a:xfrm>
            <a:off x="260390" y="3795322"/>
            <a:ext cx="5835610" cy="2194929"/>
          </a:xfrm>
          <a:prstGeom prst="roundRect">
            <a:avLst>
              <a:gd name="adj" fmla="val 6222"/>
            </a:avLst>
          </a:prstGeom>
          <a:solidFill>
            <a:schemeClr val="bg1">
              <a:lumMod val="95000"/>
              <a:alpha val="95000"/>
            </a:scheme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88D5FCA-D64D-A300-E72F-F4B7C55A9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10" y="3795322"/>
            <a:ext cx="113809" cy="2194929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0EF8708A-C7FF-5AA3-3ACE-7279260B7853}"/>
              </a:ext>
            </a:extLst>
          </p:cNvPr>
          <p:cNvSpPr/>
          <p:nvPr/>
        </p:nvSpPr>
        <p:spPr>
          <a:xfrm>
            <a:off x="560881" y="3957321"/>
            <a:ext cx="4561886" cy="687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Princípio da Responsabilidade Única (SRP)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8FAC6B0C-69BF-ABC2-60E3-6EDFCC461ACC}"/>
              </a:ext>
            </a:extLst>
          </p:cNvPr>
          <p:cNvSpPr/>
          <p:nvPr/>
        </p:nvSpPr>
        <p:spPr>
          <a:xfrm>
            <a:off x="560881" y="4830407"/>
            <a:ext cx="4561886" cy="550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Classes Helper especializadas: PDFHelper, NotificationHelper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B98839F8-1101-2309-18B8-50A34EF80EEB}"/>
              </a:ext>
            </a:extLst>
          </p:cNvPr>
          <p:cNvSpPr/>
          <p:nvPr/>
        </p:nvSpPr>
        <p:spPr>
          <a:xfrm>
            <a:off x="560881" y="5499301"/>
            <a:ext cx="4561886" cy="27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Código organizado e modular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AE538DFA-C551-99C4-0C7D-BDA0B195A4D8}"/>
              </a:ext>
            </a:extLst>
          </p:cNvPr>
          <p:cNvSpPr/>
          <p:nvPr/>
        </p:nvSpPr>
        <p:spPr>
          <a:xfrm>
            <a:off x="6688897" y="4692814"/>
            <a:ext cx="10255210" cy="27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Benefícios: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Código </a:t>
            </a:r>
            <a:r>
              <a:rPr lang="en-US" sz="1750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limpo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e </a:t>
            </a:r>
            <a:r>
              <a:rPr lang="en-US" sz="1750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testável</a:t>
            </a:r>
            <a:r>
              <a:rPr lang="en-US" sz="17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0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408F123-04A6-E0B8-09AE-405D049584E8}"/>
              </a:ext>
            </a:extLst>
          </p:cNvPr>
          <p:cNvSpPr/>
          <p:nvPr/>
        </p:nvSpPr>
        <p:spPr>
          <a:xfrm>
            <a:off x="217714" y="472878"/>
            <a:ext cx="7484227" cy="582382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41" y="0"/>
            <a:ext cx="4924221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714" y="472878"/>
            <a:ext cx="7484227" cy="5823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3000"/>
              </a:lnSpc>
            </a:pPr>
            <a:r>
              <a:rPr lang="en-US" sz="2292" b="1" dirty="0">
                <a:solidFill>
                  <a:schemeClr val="bg1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Arquitetura Avançada e Recursos do HelpDesk ADS</a:t>
            </a:r>
            <a:endParaRPr lang="en-US" sz="2292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2453" y="1534559"/>
            <a:ext cx="2850456" cy="19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67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Padrões Arquitetônicos Implementados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12453" y="1917752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MVC + DAO: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Separação de responsabilidades e isolamento de dados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1334" y="2268863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Adapters (RecyclerView):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Polimorfismo na exibição dinâmica de listas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1334" y="2632502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Helpers (SRP):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Classes </a:t>
            </a:r>
            <a:r>
              <a:rPr lang="en-US" sz="1417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especializadas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(</a:t>
            </a:r>
            <a:r>
              <a:rPr lang="en-US" sz="1417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NotificationHelper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AuditoriaHelper)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453" y="3374066"/>
            <a:ext cx="1709043" cy="19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67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Recursos</a:t>
            </a:r>
            <a:r>
              <a:rPr lang="en-US" sz="1417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Diferenciados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2453" y="3761655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Design Inclusivo: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Material Design com tema Ancestral (afrocêntrico)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98742" y="4123489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IA e Automação: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Respostas automáticas com NLP para FAQs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2453" y="4458475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Relatórios</a:t>
            </a: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Exportação PDF com iTextPDF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98742" y="4813109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417" b="1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Arquitetura</a:t>
            </a: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para </a:t>
            </a:r>
            <a:r>
              <a:rPr lang="en-US" sz="1417" b="1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possivel</a:t>
            </a: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417" b="1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Multiplataforma</a:t>
            </a:r>
            <a:r>
              <a:rPr lang="en-US" sz="1417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417" dirty="0" err="1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Integração</a:t>
            </a:r>
            <a:r>
              <a:rPr lang="en-US" sz="1417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via API RESTful</a:t>
            </a:r>
            <a:endParaRPr lang="en-US" sz="14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1334" y="5164220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333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Mobile: </a:t>
            </a:r>
            <a:r>
              <a:rPr lang="en-US" sz="1333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Android Studio, Java 8, SQLite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2453" y="5518854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333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Bibliotecas: </a:t>
            </a:r>
            <a:r>
              <a:rPr lang="en-US" sz="1333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Material Components, MPAndroidChart, iTextPDF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1334" y="5869965"/>
            <a:ext cx="5539780" cy="153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167"/>
              </a:lnSpc>
              <a:buSzPct val="100000"/>
              <a:buChar char="•"/>
            </a:pPr>
            <a:r>
              <a:rPr lang="en-US" sz="1333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Controle: </a:t>
            </a:r>
            <a:r>
              <a:rPr lang="en-US" sz="1333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GitHub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4757051-1ACE-4B30-3135-50B82AC26100}"/>
              </a:ext>
            </a:extLst>
          </p:cNvPr>
          <p:cNvSpPr/>
          <p:nvPr/>
        </p:nvSpPr>
        <p:spPr>
          <a:xfrm>
            <a:off x="515112" y="468657"/>
            <a:ext cx="11186904" cy="866434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1114E6-931F-25EA-FADE-59355CE1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2" y="468657"/>
            <a:ext cx="11186904" cy="866434"/>
          </a:xfrm>
        </p:spPr>
        <p:txBody>
          <a:bodyPr anchor="ctr"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Gerenciamento de 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D5B52-F4C1-8961-72D9-F2A02AEE5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6" y="1472438"/>
            <a:ext cx="11155680" cy="49169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gerenciamento de projetos de software é uma área crítica no desenvolvimento de tecnologia.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Envolve alto grau de complexidade, mudanças constantes de requisitos e forte pressão por entregas rápidas e contínuas.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Requer habilidades e conhecimentos específicos para garantir o sucesso do projeto.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Pontos Chave:</a:t>
            </a:r>
          </a:p>
          <a:p>
            <a:pPr lvl="1">
              <a:lnSpc>
                <a:spcPct val="150000"/>
              </a:lnSpc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Complexidade: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projetos de software são complexos e envolvem muitas variáveis.. Mudanças constantes de requisitos: os requisitos do projeto podem mudar ao longo do tempo..</a:t>
            </a:r>
          </a:p>
          <a:p>
            <a:pPr lvl="1">
              <a:lnSpc>
                <a:spcPct val="150000"/>
              </a:lnSpc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Pressão por entregas rápidas: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clientes e stakeholders esperam que os projetos sejam entregues rapidamente..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Riscos e incertezas: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projetos de software estão sujeitos a riscos e incertezas que podem afetar o sucesso do projeto.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721FAA3-3BFE-D7E4-0948-F8913BA7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791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C315-A7EB-7367-0CF8-DEFAE39F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99F4543-E198-9B11-D1E5-C30A2A235862}"/>
              </a:ext>
            </a:extLst>
          </p:cNvPr>
          <p:cNvSpPr/>
          <p:nvPr/>
        </p:nvSpPr>
        <p:spPr>
          <a:xfrm>
            <a:off x="515112" y="432896"/>
            <a:ext cx="11149584" cy="866434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AD6C87F-AA52-A974-6109-5289EBD0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32896"/>
            <a:ext cx="11155680" cy="86643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 no Slack e Desafios do Help Desk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09822D-EDC6-6318-0E89-DF47DC11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16" y="1456776"/>
            <a:ext cx="11155680" cy="5125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Slack foi utilizado como ferramenta de comunicação e colaboração para o desenvolvimento do Help Desk.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Atividade no Slack: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Discussão de requisitos e funcionalidades; Compartilhamento de arquivos; documentos; Coordenação de tarefas e prazos e Comunicação em tempo real com a equipe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Responsividade; Usabilidade entre diferentes dispositivos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Soluções: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Iterações frequentes; Documentação contínua; Testes estruturados; Alinhamento constante com as partes interessadas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Resultado: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Sistema estável, intuitivo e eficiente; Priorização da experiência do usuário, segurança da informação e clareza de comunicação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97D490F-3A6A-F68B-11E9-3C31F4D48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16EEA6-B9F2-A950-6E50-651BA163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46" y="0"/>
            <a:ext cx="11155680" cy="68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61B6EE-3C36-1F82-5F74-07E983B97CDD}"/>
              </a:ext>
            </a:extLst>
          </p:cNvPr>
          <p:cNvSpPr/>
          <p:nvPr/>
        </p:nvSpPr>
        <p:spPr>
          <a:xfrm>
            <a:off x="521209" y="575828"/>
            <a:ext cx="5574792" cy="866434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35EC99-F1C5-227F-08C7-12F4E244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575827"/>
            <a:ext cx="5574792" cy="85039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Web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12B01F-D119-1797-4637-AD94B1995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5860" y="1757857"/>
            <a:ext cx="111556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do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ASP.NET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framework principal (segurança, escalabilidade e integração com Microsoft).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Front-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desenvolvido com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 e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seguindo o padrão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Telas principais: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Gestão de Usuários. (CRUD)</a:t>
            </a:r>
            <a:endParaRPr lang="pt-BR" alt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Gestão de Chamados. (CRUD)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5F4CE2A-D343-B26D-D91D-65AB0033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21DA34F-3720-2615-50BA-4D514D1F5FC8}"/>
              </a:ext>
            </a:extLst>
          </p:cNvPr>
          <p:cNvSpPr/>
          <p:nvPr/>
        </p:nvSpPr>
        <p:spPr>
          <a:xfrm>
            <a:off x="521208" y="866113"/>
            <a:ext cx="5013318" cy="866434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9B651E-E1EA-D049-9E49-19C35B04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82155"/>
            <a:ext cx="5013318" cy="850392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Empreendedorismo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51CA05-C5DD-65A8-31DB-C065F3E4F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294021"/>
            <a:ext cx="11155680" cy="4051915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Identificação e criação de oportunidades de negócio.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Inovação, planejamento e riscos calculados.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Empreendedor como agente de transformação econômica e social.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Desenvolvimento de soluções digitais e novos serviços.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C2DDB35D-D39B-BB4A-CC37-310B9B6C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C2664BB-D009-9B0C-EC9B-73750D6B70F5}"/>
              </a:ext>
            </a:extLst>
          </p:cNvPr>
          <p:cNvSpPr/>
          <p:nvPr/>
        </p:nvSpPr>
        <p:spPr>
          <a:xfrm>
            <a:off x="883047" y="631073"/>
            <a:ext cx="10158128" cy="645829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883047" y="631073"/>
            <a:ext cx="10158128" cy="64582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4125"/>
              </a:lnSpc>
            </a:pPr>
            <a:r>
              <a:rPr lang="en-US" sz="3167" b="1" dirty="0">
                <a:solidFill>
                  <a:schemeClr val="bg1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Inclusão e Representatividade no HelpDesk ADS</a:t>
            </a:r>
            <a:endParaRPr lang="en-US" sz="31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67929" y="1805782"/>
            <a:ext cx="3577233" cy="3704828"/>
          </a:xfrm>
          <a:prstGeom prst="roundRect">
            <a:avLst>
              <a:gd name="adj" fmla="val 1905"/>
            </a:avLst>
          </a:prstGeom>
          <a:solidFill>
            <a:schemeClr val="bg1">
              <a:lumMod val="95000"/>
            </a:schemeClr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1" y="1987054"/>
            <a:ext cx="486768" cy="48676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047" y="2120900"/>
            <a:ext cx="218976" cy="218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201" y="2636045"/>
            <a:ext cx="2028428" cy="26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583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Contexto e Desafios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9201" y="2997002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Brasil: uma das maiores populações afrodescendentes do mundo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9201" y="3475633"/>
            <a:ext cx="3214688" cy="632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Sub-representação histórica de pessoas negras em TI e cargos de liderança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9201" y="4165204"/>
            <a:ext cx="3214688" cy="632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Necessidade de ações afirmativas e valorização da identidade afrodescendente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307384" y="1805782"/>
            <a:ext cx="3577233" cy="3704828"/>
          </a:xfrm>
          <a:prstGeom prst="roundRect">
            <a:avLst>
              <a:gd name="adj" fmla="val 1905"/>
            </a:avLst>
          </a:prstGeom>
          <a:solidFill>
            <a:schemeClr val="bg1">
              <a:lumMod val="95000"/>
            </a:schemeClr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57" y="1987054"/>
            <a:ext cx="486768" cy="486768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2503" y="2120900"/>
            <a:ext cx="218976" cy="218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488657" y="2636044"/>
            <a:ext cx="3214688" cy="52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583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Design Inclusivo como Ferramenta de Transformação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488657" y="3260626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Tema Ancestral:</a:t>
            </a: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Interface afrocentrada para afirmação identitária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4488657" y="3739257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Mensagens educativas:</a:t>
            </a: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Consciência racial e combate ao preconceito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4488657" y="4217889"/>
            <a:ext cx="3214688" cy="632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Integração MOVER:</a:t>
            </a: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Conexão com organizações de apoio à diversidade em TI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4488657" y="4907459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Conteúdo cultural:</a:t>
            </a: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Datas importantes, frases de personalidades negras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8046839" y="1805782"/>
            <a:ext cx="3577233" cy="3704828"/>
          </a:xfrm>
          <a:prstGeom prst="roundRect">
            <a:avLst>
              <a:gd name="adj" fmla="val 1905"/>
            </a:avLst>
          </a:prstGeom>
          <a:solidFill>
            <a:schemeClr val="bg1">
              <a:lumMod val="95000"/>
            </a:schemeClr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8112" y="1987054"/>
            <a:ext cx="486768" cy="486768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1958" y="2120900"/>
            <a:ext cx="218976" cy="21897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28112" y="2636045"/>
            <a:ext cx="2241649" cy="26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583" b="1" dirty="0"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Impacto Social e Legal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8228112" y="2997002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Transciende a estética: promove pertencimento e representatividade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8228112" y="3475633"/>
            <a:ext cx="3214688" cy="42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Alinhamento com Lei 10.639/03 (ensino de História e Cultura Afro-Brasileira)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8228112" y="3954264"/>
            <a:ext cx="3214688" cy="632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625"/>
              </a:lnSpc>
              <a:buSzPct val="100000"/>
              <a:buChar char="•"/>
            </a:pPr>
            <a:r>
              <a:rPr lang="en-US" sz="125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Compromisso ético: equidade, respeito e justiça social no desenvolvimento tecnológico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383681" y="6039490"/>
            <a:ext cx="11056144" cy="4273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625"/>
              </a:lnSpc>
            </a:pPr>
            <a:r>
              <a:rPr lang="en-US" sz="1600" b="1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Objetivo:</a:t>
            </a:r>
            <a:r>
              <a:rPr lang="en-US" sz="1600" dirty="0"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Criar um espaço simbólico de afirmação e pertencimento, transformando a tecnologia em ferramenta de inclusão real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6BC641E1-5FC1-7DA3-2DF8-20A9BD99A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CD9785-3681-AFB4-73E0-4CB6E266211B}"/>
              </a:ext>
            </a:extLst>
          </p:cNvPr>
          <p:cNvSpPr/>
          <p:nvPr/>
        </p:nvSpPr>
        <p:spPr>
          <a:xfrm>
            <a:off x="426956" y="320159"/>
            <a:ext cx="3272589" cy="104890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B9E5C-4631-50E5-D10F-E6F296E8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56" y="320159"/>
            <a:ext cx="3272589" cy="104890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ighlight>
                  <a:srgbClr val="2196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SUMARIO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4810F6-4BEF-D7F9-364B-9E83BED372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6956" y="1566590"/>
            <a:ext cx="6039390" cy="44467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Ciclo de Vida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 de Software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Fundamentação e Arquitetura (POO)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Destaques Arquitetônicos e Padrões Avançados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Gerenciamento de Projetos de Software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Desenvolvimento Web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Inclusão e Representatividade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Gestão da Qualidade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A76F6848-4691-81D3-9180-F04C64420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3" r="1" b="20077"/>
          <a:stretch>
            <a:fillRect/>
          </a:stretch>
        </p:blipFill>
        <p:spPr>
          <a:xfrm>
            <a:off x="6560598" y="508090"/>
            <a:ext cx="5122753" cy="278375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D79F9816-3E2C-613F-DE4B-03E123CD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9" r="1" b="22221"/>
          <a:stretch>
            <a:fillRect/>
          </a:stretch>
        </p:blipFill>
        <p:spPr>
          <a:xfrm>
            <a:off x="6560598" y="3566160"/>
            <a:ext cx="5122753" cy="27797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2655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889D78-EFCD-6C26-6A73-07B96C7E90BF}"/>
              </a:ext>
            </a:extLst>
          </p:cNvPr>
          <p:cNvSpPr/>
          <p:nvPr/>
        </p:nvSpPr>
        <p:spPr>
          <a:xfrm>
            <a:off x="838200" y="365125"/>
            <a:ext cx="4778829" cy="534035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56C5C1-7A94-3AEF-BB8A-AA1A99DF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8829" cy="53403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de Qualidade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CC8C66-C224-B4DA-10FC-B19CFC81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09492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Gestão da Qualidade é uma disciplina que busca assegurar que produtos, serviços e processos atendam a padrões estabelecidos, promovendo a satisfação do cliente e a melhoria contínua nas organizações.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Principais Contribuintes: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William Edwards Deming: Ciclo PDCA e 14 pontos de gestão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Armand V.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Feigenbaum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Controle Total da Qualidade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Kaoru Ishikawa: Diagrama de causa e efeito e círculos de qualidade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Metodologias e Normas: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TQM: Gestão da Qualidade Total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PDCA: Ciclo de Planejamento, Execução, Verificação e Ação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Seis Sigma: Metodologia para redução de defeitos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ISO 9000: Norma internacional para gestão da qualidade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B1D0C97-E6A9-8F95-DB8E-47EFB0AC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FA01-B005-C049-1CE4-24601C47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6D8EB73-3F88-C0EC-8F3D-EB4F0FE08341}"/>
              </a:ext>
            </a:extLst>
          </p:cNvPr>
          <p:cNvSpPr/>
          <p:nvPr/>
        </p:nvSpPr>
        <p:spPr>
          <a:xfrm>
            <a:off x="673768" y="280035"/>
            <a:ext cx="10680032" cy="668020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FBCAD7-635A-209F-B310-53DEB739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93" y="280035"/>
            <a:ext cx="10692207" cy="66801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 da Gestão de Qualidade no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A6D1F-F170-C456-6735-DA5D700A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094923"/>
          </a:xfrm>
        </p:spPr>
        <p:txBody>
          <a:bodyPr>
            <a:norm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Aplicação no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HelpDesk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Análise de indicadores como tempo de resposta, resolução de chamados e satisfação do usuário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Contribuição para um processo de atendimento mais eficiente e com foco na melhoria contínua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Redução de custos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Aumento da satisfação do cliente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Melhoria de desempenho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Maior competitividade empresarial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04ABA66-8547-A40D-AB0A-3A2B61D27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5CCF8DE-F573-07E8-5D10-F9BF444B13DF}"/>
              </a:ext>
            </a:extLst>
          </p:cNvPr>
          <p:cNvSpPr/>
          <p:nvPr/>
        </p:nvSpPr>
        <p:spPr>
          <a:xfrm>
            <a:off x="725714" y="203200"/>
            <a:ext cx="2946400" cy="827314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8907B5-DA8B-1C3C-243D-D8C9A4AB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14" y="203201"/>
            <a:ext cx="2946400" cy="827314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4FB7E6-1066-1DDB-ADCF-2747ED6CA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714"/>
            <a:ext cx="10515600" cy="514644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uso estruturado da engenharia de software garantiu um sistema organizado, escalável e de fácil manutenção.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integração de Inteligência Artificial aumentou a eficiência do atendimento e automatizou processos.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Metodologias ágeis e boas práticas de gestão aprimoraram o controle, a qualidade e a eficiência das entregas.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projeto valorizou representatividade e inclusão como parte do desenvolvimento tecnológico responsável.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sistema demonstrou viabilidade real e potencial de evolução para aplicação corporativa.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CB98BD2-C851-6BC5-C5C3-68F231E4A5E6}"/>
              </a:ext>
            </a:extLst>
          </p:cNvPr>
          <p:cNvSpPr/>
          <p:nvPr/>
        </p:nvSpPr>
        <p:spPr>
          <a:xfrm>
            <a:off x="359283" y="379844"/>
            <a:ext cx="3447288" cy="104890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D4D135-88B7-CBDE-A2B9-6CE020311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1" y="386783"/>
            <a:ext cx="3444240" cy="1048906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highlight>
                  <a:srgbClr val="2196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Ciclo de Vida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F3BCCE-B4E1-9FD9-FDD5-60C3F924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1702469"/>
            <a:ext cx="11155680" cy="4645473"/>
          </a:xfrm>
        </p:spPr>
        <p:txBody>
          <a:bodyPr>
            <a:normAutofit/>
          </a:bodyPr>
          <a:lstStyle/>
          <a:p>
            <a:r>
              <a:rPr lang="pt-PT" sz="24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Classificação das Metodologias de Desenvolvimento </a:t>
            </a:r>
            <a:endParaRPr lang="pt-BR" sz="2400" b="1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pt-PT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Uma metodologia de desenvolvimento de software consiste em um conjunto estruturado de práticas, processos e ferramentas utilizadas para planejar, gerenciar e controlar a criação de projetos de software.</a:t>
            </a:r>
          </a:p>
          <a:p>
            <a:pPr lvl="1"/>
            <a:r>
              <a:rPr lang="pt-PT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 metodologias podem ser amplamente categorizadas em dois grupos principais:</a:t>
            </a:r>
          </a:p>
          <a:p>
            <a:pPr marL="457200" lvl="1" indent="0">
              <a:buNone/>
            </a:pPr>
            <a:r>
              <a:rPr lang="pt-PT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pt-PT" sz="20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Prescritivas (tradicionais):</a:t>
            </a:r>
          </a:p>
          <a:p>
            <a:pPr lvl="1"/>
            <a:r>
              <a:rPr lang="pt-PT" sz="2000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PT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etodologias de Cascata, Incremental, Prototipação e Espiral.</a:t>
            </a:r>
          </a:p>
          <a:p>
            <a:pPr lvl="1"/>
            <a:r>
              <a:rPr lang="pt-PT" sz="2000" b="1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pt-PT" sz="20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etodologias ágeis:</a:t>
            </a:r>
          </a:p>
          <a:p>
            <a:pPr lvl="1"/>
            <a:r>
              <a:rPr lang="pt-PT" sz="20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Scrum, Kanban e Extreme Programming (XP)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6D9A696-5E0E-FCD6-2900-4547DB196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98AB84D-FC4F-D58F-15F6-B90BCD35DF07}"/>
              </a:ext>
            </a:extLst>
          </p:cNvPr>
          <p:cNvSpPr/>
          <p:nvPr/>
        </p:nvSpPr>
        <p:spPr>
          <a:xfrm>
            <a:off x="451485" y="386783"/>
            <a:ext cx="5067541" cy="104890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8EC33E-9989-F3E6-E4BC-DAFFC612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" y="386783"/>
            <a:ext cx="5061445" cy="1048906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highlight>
                  <a:srgbClr val="2196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703BB3-49B1-A02C-42CF-63B75C962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" y="1905955"/>
            <a:ext cx="11155680" cy="456526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Arquitetura de software:</a:t>
            </a:r>
          </a:p>
          <a:p>
            <a:pPr lvl="1"/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Arquitetura em Microserviços</a:t>
            </a:r>
          </a:p>
          <a:p>
            <a:pPr lvl="2"/>
            <a:r>
              <a:rPr lang="pt-PT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sistema é composto por vários serviços independentes, cada um com uma função específica e executando de forma autônoma. </a:t>
            </a:r>
            <a:endParaRPr lang="pt-PT" sz="1600" b="1" kern="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endParaRPr lang="pt-PT" sz="1800" b="1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Arquitetura em Camadas</a:t>
            </a:r>
          </a:p>
          <a:p>
            <a:pPr lvl="2"/>
            <a:r>
              <a:rPr lang="pt-BR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Arquitetura em Camadas é um modelo de organização de software que divide o sistema em níveis (camadas), cada um com responsabilidades específicas e bem definidas.</a:t>
            </a:r>
            <a:endParaRPr lang="pt-PT" sz="1600" b="1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2"/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Apresentação</a:t>
            </a:r>
            <a:r>
              <a:rPr lang="pt-PT" sz="1800" b="1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</a:t>
            </a:r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Negócio e</a:t>
            </a:r>
            <a:r>
              <a:rPr lang="pt-PT" sz="1800" b="1" kern="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Dados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60C6652-9CF9-016B-35A2-AA1EEB73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E7016CD-2F4C-3E29-9DAA-21A65B4EC15A}"/>
              </a:ext>
            </a:extLst>
          </p:cNvPr>
          <p:cNvSpPr/>
          <p:nvPr/>
        </p:nvSpPr>
        <p:spPr>
          <a:xfrm>
            <a:off x="393412" y="367307"/>
            <a:ext cx="6358914" cy="1626466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EB5082-F028-23CD-ADA3-6E33E729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8" y="367307"/>
            <a:ext cx="6352818" cy="1626466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  <a:highlight>
                  <a:srgbClr val="2196F3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Diagrama de Arquitetura de Camadas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70655A-0524-66FE-4529-52808EB4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39" y="2344457"/>
            <a:ext cx="6537960" cy="3767328"/>
          </a:xfrm>
        </p:spPr>
        <p:txBody>
          <a:bodyPr>
            <a:normAutofit/>
          </a:bodyPr>
          <a:lstStyle/>
          <a:p>
            <a:pPr indent="228600">
              <a:lnSpc>
                <a:spcPct val="150000"/>
              </a:lnSpc>
            </a:pPr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Apresentação: </a:t>
            </a:r>
            <a:r>
              <a:rPr lang="pt-PT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responsável pela interação com o usuário.</a:t>
            </a:r>
          </a:p>
          <a:p>
            <a:pPr indent="228600">
              <a:lnSpc>
                <a:spcPct val="150000"/>
              </a:lnSpc>
            </a:pPr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Negócio</a:t>
            </a:r>
            <a:r>
              <a:rPr lang="pt-PT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responsável pelas regras e lógicas do sistema.</a:t>
            </a:r>
          </a:p>
          <a:p>
            <a:pPr indent="228600">
              <a:lnSpc>
                <a:spcPct val="150000"/>
              </a:lnSpc>
            </a:pPr>
            <a:r>
              <a:rPr lang="pt-PT" sz="1800" b="1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Camada de Dados: </a:t>
            </a:r>
            <a:r>
              <a:rPr lang="pt-PT" sz="18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encarregada do acesso, armazenamento e manipulação das informações no banco de dados, garantindo segurança e integridade.</a:t>
            </a:r>
            <a:endParaRPr lang="pt-BR" sz="1800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ço Reservado para Conteúdo 3" descr="Diagrama">
            <a:extLst>
              <a:ext uri="{FF2B5EF4-FFF2-40B4-BE49-F238E27FC236}">
                <a16:creationId xmlns:a16="http://schemas.microsoft.com/office/drawing/2014/main" id="{A4A79B48-9841-3BE4-279E-D065E057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81"/>
          <a:stretch>
            <a:fillRect/>
          </a:stretch>
        </p:blipFill>
        <p:spPr>
          <a:xfrm>
            <a:off x="6962272" y="657369"/>
            <a:ext cx="4708520" cy="6200631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FDD9F2D-7C4E-2D2C-7919-0CF6553B4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8C56CD-417B-32FD-22A9-2BACDA8693ED}"/>
              </a:ext>
            </a:extLst>
          </p:cNvPr>
          <p:cNvSpPr/>
          <p:nvPr/>
        </p:nvSpPr>
        <p:spPr>
          <a:xfrm>
            <a:off x="515111" y="468657"/>
            <a:ext cx="8227835" cy="682792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24F6D-E1BC-55AE-A4D3-CFDC0C65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1" y="468656"/>
            <a:ext cx="8227835" cy="68279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Modelagem UML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B7D464-9B71-2C95-E709-F1E38983B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1" y="1301917"/>
            <a:ext cx="11155680" cy="4501094"/>
          </a:xfrm>
        </p:spPr>
        <p:txBody>
          <a:bodyPr/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PT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Linguagem de Modelagem Unificada (UML) é o padrão da indústria para a modelagem de sistemas de software orientados a objetos.</a:t>
            </a: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PT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apoiar o processo de projeto de software, diversas ferramentas e linguagens de modelagem são empregadas para criar representações visuais e estruturadas do sistema. </a:t>
            </a:r>
            <a:endParaRPr lang="pt-BR" sz="2400" kern="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Entre as ferramentas mais conhecidas estão o Enterprise Architect, </a:t>
            </a:r>
            <a:r>
              <a:rPr lang="pt-BR" sz="2400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Rational</a:t>
            </a:r>
            <a:r>
              <a:rPr lang="pt-BR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Rose, Visual </a:t>
            </a:r>
            <a:r>
              <a:rPr lang="pt-BR" sz="2400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Paradigm</a:t>
            </a:r>
            <a:r>
              <a:rPr lang="pt-BR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400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StarUML</a:t>
            </a:r>
            <a:r>
              <a:rPr lang="pt-BR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400" kern="1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Astah</a:t>
            </a:r>
            <a:r>
              <a:rPr lang="pt-BR" sz="2400" kern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a ferramenta online Draw.io.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04E74C5-ACFA-2870-B422-81A9B02B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431BBE-03A9-D66D-7E0C-931945E5AC36}"/>
              </a:ext>
            </a:extLst>
          </p:cNvPr>
          <p:cNvSpPr/>
          <p:nvPr/>
        </p:nvSpPr>
        <p:spPr>
          <a:xfrm>
            <a:off x="497161" y="400933"/>
            <a:ext cx="2941789" cy="877380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A94973-45BA-F4DC-1EB2-5FD42842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0" y="400933"/>
            <a:ext cx="2941789" cy="877380"/>
          </a:xfrm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Classe Completo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4B9CFCB-B89F-EB74-B042-032DE2F7C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  <p:pic>
        <p:nvPicPr>
          <p:cNvPr id="5" name="Imagem 4" descr="Diagrama, Esquemático">
            <a:extLst>
              <a:ext uri="{FF2B5EF4-FFF2-40B4-BE49-F238E27FC236}">
                <a16:creationId xmlns:a16="http://schemas.microsoft.com/office/drawing/2014/main" id="{C702D0B2-38C3-5A03-D129-A2ABB426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97" y="0"/>
            <a:ext cx="5266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CD821-CC05-5C5C-4D6B-08EB377F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85A0DDB3-0F48-163F-ED69-7DB515E0C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2387" cy="468657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A756D03-31B9-7A80-E69D-FC8733883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33" y="-33895"/>
            <a:ext cx="9484708" cy="689189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1FF634E-5F56-16B4-D8BE-8E53E0D58BAA}"/>
              </a:ext>
            </a:extLst>
          </p:cNvPr>
          <p:cNvSpPr/>
          <p:nvPr/>
        </p:nvSpPr>
        <p:spPr>
          <a:xfrm>
            <a:off x="497161" y="468657"/>
            <a:ext cx="2971753" cy="877380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D4F4916-4F0B-70B0-3CD2-847E0773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2" y="468657"/>
            <a:ext cx="2971752" cy="877380"/>
          </a:xfrm>
        </p:spPr>
        <p:txBody>
          <a:bodyPr>
            <a:normAutofit fontScale="90000"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Estado de Navegação - Web</a:t>
            </a:r>
          </a:p>
        </p:txBody>
      </p:sp>
    </p:spTree>
    <p:extLst>
      <p:ext uri="{BB962C8B-B14F-4D97-AF65-F5344CB8AC3E}">
        <p14:creationId xmlns:p14="http://schemas.microsoft.com/office/powerpoint/2010/main" val="11283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DD13-9697-C902-2C2B-7B3A3DDB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99264F7-5D06-4B89-6F95-33C21CC19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27" y="927894"/>
            <a:ext cx="8754639" cy="523916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FB12C4D-F5F2-0D1A-40A5-18A7845A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39" y="0"/>
            <a:ext cx="473403" cy="46865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BBE36E2-A72B-EB23-D6F0-2AC0EDA67E35}"/>
              </a:ext>
            </a:extLst>
          </p:cNvPr>
          <p:cNvSpPr/>
          <p:nvPr/>
        </p:nvSpPr>
        <p:spPr>
          <a:xfrm>
            <a:off x="472505" y="468657"/>
            <a:ext cx="3402809" cy="831802"/>
          </a:xfrm>
          <a:prstGeom prst="roundRect">
            <a:avLst/>
          </a:prstGeom>
          <a:solidFill>
            <a:srgbClr val="2196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2196F3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5B1B609-B796-644B-8C98-1A98CBFD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05" y="468657"/>
            <a:ext cx="3402809" cy="831802"/>
          </a:xfrm>
        </p:spPr>
        <p:txBody>
          <a:bodyPr>
            <a:normAutofit fontScale="90000"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Estado de Navegação – Desk Top</a:t>
            </a:r>
          </a:p>
        </p:txBody>
      </p:sp>
    </p:spTree>
    <p:extLst>
      <p:ext uri="{BB962C8B-B14F-4D97-AF65-F5344CB8AC3E}">
        <p14:creationId xmlns:p14="http://schemas.microsoft.com/office/powerpoint/2010/main" val="33417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 2013 - 2022">
  <a:themeElements>
    <a:clrScheme name="Tema do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718</TotalTime>
  <Words>1302</Words>
  <Application>Microsoft Office PowerPoint</Application>
  <PresentationFormat>Widescreen</PresentationFormat>
  <Paragraphs>149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Tema do Office 2013 - 2022</vt:lpstr>
      <vt:lpstr>Help Desk - ADS</vt:lpstr>
      <vt:lpstr>SUMARIO</vt:lpstr>
      <vt:lpstr>Ciclo de Vida</vt:lpstr>
      <vt:lpstr>Projeto de Software</vt:lpstr>
      <vt:lpstr>Diagrama de Arquitetura de Camadas</vt:lpstr>
      <vt:lpstr>Ferramentas de Modelagem UML</vt:lpstr>
      <vt:lpstr>Diagrama de Classe Completo</vt:lpstr>
      <vt:lpstr>Diagrama de Estado de Navegação - Web</vt:lpstr>
      <vt:lpstr>Diagrama de Estado de Navegação – Desk Top</vt:lpstr>
      <vt:lpstr>Diagrama de Estado de Navegação – Mobile</vt:lpstr>
      <vt:lpstr>Apresentação do PowerPoint</vt:lpstr>
      <vt:lpstr>Apresentação do PowerPoint</vt:lpstr>
      <vt:lpstr>Apresentação do PowerPoint</vt:lpstr>
      <vt:lpstr>Gerenciamento de Projeto de Software</vt:lpstr>
      <vt:lpstr>Atividade no Slack e Desafios do Help Desk</vt:lpstr>
      <vt:lpstr>Apresentação do PowerPoint</vt:lpstr>
      <vt:lpstr>Desenvolvimento Web</vt:lpstr>
      <vt:lpstr>Empreendedorismo</vt:lpstr>
      <vt:lpstr>Apresentação do PowerPoint</vt:lpstr>
      <vt:lpstr>Gestão de Qualidade</vt:lpstr>
      <vt:lpstr>Benefícios da Gestão de Qualidade no Trabalho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Mikael Brito</dc:creator>
  <cp:lastModifiedBy>Mikael Brito</cp:lastModifiedBy>
  <cp:revision>12</cp:revision>
  <dcterms:created xsi:type="dcterms:W3CDTF">2025-11-23T16:18:00Z</dcterms:created>
  <dcterms:modified xsi:type="dcterms:W3CDTF">2025-11-26T20:46:12Z</dcterms:modified>
</cp:coreProperties>
</file>